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80" r:id="rId5"/>
    <p:sldId id="264" r:id="rId6"/>
    <p:sldId id="281" r:id="rId7"/>
    <p:sldId id="282" r:id="rId8"/>
    <p:sldId id="265" r:id="rId9"/>
    <p:sldId id="300" r:id="rId10"/>
    <p:sldId id="284" r:id="rId11"/>
    <p:sldId id="283" r:id="rId12"/>
    <p:sldId id="285" r:id="rId13"/>
    <p:sldId id="293" r:id="rId14"/>
    <p:sldId id="286" r:id="rId15"/>
    <p:sldId id="287" r:id="rId16"/>
    <p:sldId id="288" r:id="rId17"/>
    <p:sldId id="294" r:id="rId18"/>
    <p:sldId id="289" r:id="rId19"/>
    <p:sldId id="295" r:id="rId20"/>
    <p:sldId id="290" r:id="rId21"/>
    <p:sldId id="291" r:id="rId22"/>
    <p:sldId id="292" r:id="rId23"/>
    <p:sldId id="296" r:id="rId24"/>
    <p:sldId id="297" r:id="rId25"/>
    <p:sldId id="298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5A1"/>
    <a:srgbClr val="EB6126"/>
    <a:srgbClr val="40BAC8"/>
    <a:srgbClr val="F6C443"/>
    <a:srgbClr val="162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4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4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8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7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08F41-86C4-4E26-BEC8-767F62773F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B682-CCD1-4C21-B4AC-7DA9CA35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7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5250"/>
            <a:ext cx="7236094" cy="117488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DIN Next LT Pro Medium" panose="020B0603020203050203" pitchFamily="34" charset="0"/>
              </a:rPr>
              <a:t>WordPress Upgrades: Ready, Set, Go!</a:t>
            </a:r>
            <a:endParaRPr lang="en-US" sz="8400" dirty="0">
              <a:solidFill>
                <a:schemeClr val="bg1"/>
              </a:solidFill>
              <a:latin typeface="DIN Next LT Pro Light" panose="020B030302020305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8339" y="2635250"/>
            <a:ext cx="115053" cy="1174885"/>
          </a:xfrm>
          <a:prstGeom prst="rect">
            <a:avLst/>
          </a:prstGeom>
          <a:solidFill>
            <a:srgbClr val="EB6126"/>
          </a:solidFill>
          <a:ln>
            <a:solidFill>
              <a:srgbClr val="EB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6094" y="2635250"/>
            <a:ext cx="4440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Experience From </a:t>
            </a:r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dirty="0" smtClean="0">
                <a:solidFill>
                  <a:schemeClr val="bg1"/>
                </a:solidFill>
              </a:rPr>
              <a:t>ver a Million WordPress Upgrades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651" y="5731258"/>
            <a:ext cx="874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Presented by Dustin Meza @ </a:t>
            </a:r>
            <a:r>
              <a:rPr lang="en-US" sz="2400" dirty="0" err="1" smtClean="0">
                <a:solidFill>
                  <a:schemeClr val="accent2"/>
                </a:solidFill>
              </a:rPr>
              <a:t>WordCamp</a:t>
            </a:r>
            <a:r>
              <a:rPr lang="en-US" sz="2400" dirty="0" smtClean="0">
                <a:solidFill>
                  <a:schemeClr val="accent2"/>
                </a:solidFill>
              </a:rPr>
              <a:t> Scranton July 18</a:t>
            </a:r>
            <a:r>
              <a:rPr lang="en-US" sz="24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400" dirty="0" smtClean="0">
                <a:solidFill>
                  <a:schemeClr val="accent2"/>
                </a:solidFill>
              </a:rPr>
              <a:t>,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19" y="442156"/>
            <a:ext cx="4645161" cy="15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Maintenance is a Must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  <p:pic>
        <p:nvPicPr>
          <p:cNvPr id="6146" name="Picture 2" descr="http://acelaw.net/blog/wp-content/uploads/2012/08/9th-Street-West-Dilapidated-House-photo-by-Jay-Bowen-784018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1" y="2057414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givingspeaks.files.wordpress.com/2012/03/pushing-broken-down-c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40" y="4398657"/>
            <a:ext cx="3190289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edia.techeblog.com/images/computer-diy-f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64" y="1615353"/>
            <a:ext cx="2281623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reasurypeer.com/wp-content/uploads/blogger/-D_gip5K2whU/TrRFpWnB_EI/AAAAAAAAAPU/WOEppCXewLo/s1600/sinking%2Bbo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79" y="3368144"/>
            <a:ext cx="3073099" cy="20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A Well Oiled Machine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More Horse Power (Speed)</a:t>
            </a:r>
          </a:p>
          <a:p>
            <a:endParaRPr lang="en-US" sz="3600" dirty="0" smtClean="0">
              <a:solidFill>
                <a:schemeClr val="bg1"/>
              </a:solidFill>
              <a:latin typeface="DIN Next LT Pro" panose="020B0503020203050203" pitchFamily="34" charset="0"/>
            </a:endParaRPr>
          </a:p>
          <a:p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Tuned Perfectly (Efficient)</a:t>
            </a:r>
          </a:p>
          <a:p>
            <a:endParaRPr lang="en-US" sz="3600" dirty="0" smtClean="0">
              <a:solidFill>
                <a:srgbClr val="F6C443"/>
              </a:solidFill>
              <a:latin typeface="DIN Next LT Pro" panose="020B0503020203050203" pitchFamily="34" charset="0"/>
            </a:endParaRPr>
          </a:p>
          <a:p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All the Options (feature rich)</a:t>
            </a:r>
          </a:p>
          <a:p>
            <a:endParaRPr lang="en-US" sz="3600" dirty="0" smtClean="0">
              <a:solidFill>
                <a:srgbClr val="40BAC8"/>
              </a:solidFill>
              <a:latin typeface="DIN Next LT Pro" panose="020B0503020203050203" pitchFamily="34" charset="0"/>
            </a:endParaRPr>
          </a:p>
          <a:p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Fancy Car Alarm (Security)</a:t>
            </a:r>
          </a:p>
          <a:p>
            <a:pPr marL="0" indent="0">
              <a:buNone/>
            </a:pPr>
            <a:endParaRPr lang="en-US" sz="3600" dirty="0">
              <a:solidFill>
                <a:srgbClr val="EB6126"/>
              </a:solidFill>
              <a:latin typeface="DIN Next LT Pro" panose="020B05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  <p:pic>
        <p:nvPicPr>
          <p:cNvPr id="5124" name="Picture 4" descr="http://cdn.jjy1058.com/2015/07/14/coolcarpicturesmclarenp1-l-1c6fffc1c12d3a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86" y="2078966"/>
            <a:ext cx="4779314" cy="315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Step 1: Get to Know Your Site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Catalog your Plugins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List each plugin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Rank them (High, Medium, Low) in respect to the criticality to your site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Place a few sentences of notes on front end functionality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Provide exact instructions for how to reproduce the functionality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Step 1: Get to Know Your Site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Catalog Theme &amp; Custom Functionality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List out the functions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Rank them (High, Medium, Low) in respect to the criticality to your site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Place a few sentences of notes on front end functionality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Provide exact instructions for how to reproduce the functionality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8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Step 2: Get to Know Your </a:t>
            </a:r>
            <a:r>
              <a:rPr lang="en-US" sz="6000" dirty="0" err="1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Devs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For the </a:t>
            </a:r>
            <a:r>
              <a:rPr lang="en-US" sz="3600" i="1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High</a:t>
            </a: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 critical plugins/themes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Contact the Dev/Support Teams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Let them know the specific functionality you are using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Open a dialogue with them on that functionality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Is that functionality a core part of the plugin or more of an add-on?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What’s the future of that functionality look like for them?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What kind of development cycles do they have, how do they get ready for new versions of WordPress?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Find at least one alternative to each plugin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Step 3: Get to Know the Future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Subscribe to </a:t>
            </a:r>
            <a:r>
              <a:rPr lang="en-US" sz="3600" i="1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Releases</a:t>
            </a: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 on the WordPress.org blog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Evaluate each Beta release post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Contact </a:t>
            </a:r>
            <a:r>
              <a:rPr lang="en-US" sz="3600" dirty="0" err="1" smtClean="0">
                <a:solidFill>
                  <a:srgbClr val="EB6126"/>
                </a:solidFill>
                <a:latin typeface="DIN Next LT Pro" panose="020B0503020203050203" pitchFamily="34" charset="0"/>
              </a:rPr>
              <a:t>devs</a:t>
            </a: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 to understand their thoughts on if the plugin is impacted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If so, find out when they believe they will be compatible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Identify if any custom functionality may be impacted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If so, it might be a good idea to test the beta release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Now you have an idea of what is coming and how the site may be impacted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Step 3: Get to Know the Future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Subscribe to </a:t>
            </a:r>
            <a:r>
              <a:rPr lang="en-US" sz="3600" i="1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Releases</a:t>
            </a: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 on the WordPress.org blog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When a Release Candidate Post is made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Contact </a:t>
            </a:r>
            <a:r>
              <a:rPr lang="en-US" sz="3600" dirty="0" err="1" smtClean="0">
                <a:solidFill>
                  <a:srgbClr val="EB6126"/>
                </a:solidFill>
                <a:latin typeface="DIN Next LT Pro" panose="020B0503020203050203" pitchFamily="34" charset="0"/>
              </a:rPr>
              <a:t>devs</a:t>
            </a: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 to understand if they believe the plugin is compatible, if not, when do they plan on releasing an update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Create a staging site</a:t>
            </a:r>
            <a:endParaRPr lang="en-US" sz="3200" dirty="0" smtClean="0">
              <a:solidFill>
                <a:srgbClr val="40BAC8"/>
              </a:solidFill>
              <a:latin typeface="DIN Next LT Pro" panose="020B0503020203050203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Install the WordPress Beta Tester plugin and follow the steps to upgrade to the latest release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5250"/>
            <a:ext cx="7236094" cy="117488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DIN Next LT Pro Medium" panose="020B0603020203050203" pitchFamily="34" charset="0"/>
              </a:rPr>
              <a:t>WordPress Upgrades: Ready, Set, Go!</a:t>
            </a:r>
            <a:endParaRPr lang="en-US" sz="8400" dirty="0">
              <a:solidFill>
                <a:schemeClr val="bg1"/>
              </a:solidFill>
              <a:latin typeface="DIN Next LT Pro Light" panose="020B030302020305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8339" y="2635250"/>
            <a:ext cx="115053" cy="1174885"/>
          </a:xfrm>
          <a:prstGeom prst="rect">
            <a:avLst/>
          </a:prstGeom>
          <a:solidFill>
            <a:srgbClr val="EB6126"/>
          </a:solidFill>
          <a:ln>
            <a:solidFill>
              <a:srgbClr val="EB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05247" y="2635250"/>
            <a:ext cx="5310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</a:rPr>
              <a:t>DustinMeza</a:t>
            </a:r>
            <a:r>
              <a:rPr lang="en-US" sz="2800" dirty="0" smtClean="0">
                <a:solidFill>
                  <a:schemeClr val="bg1"/>
                </a:solidFill>
              </a:rPr>
              <a:t> on Twitter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Follow Me for the Link to the Slides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19" y="442156"/>
            <a:ext cx="4645161" cy="15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Step 3: Get to Know the Future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It’s time to test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On your staging site, update all plugins and themes (you shouldn’t have any to update </a:t>
            </a: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  <a:sym typeface="Wingdings" panose="05000000000000000000" pitchFamily="2" charset="2"/>
              </a:rPr>
              <a:t></a:t>
            </a: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72C5A1"/>
                </a:solidFill>
                <a:latin typeface="DIN Next LT Pro" panose="020B0503020203050203" pitchFamily="34" charset="0"/>
              </a:rPr>
              <a:t>E</a:t>
            </a: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xecute the steps to recreate the functionality you documented earlier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Document each result and specifics about any failures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Execute any backend functions that are unique to your site and document failures</a:t>
            </a:r>
            <a:endParaRPr lang="en-US" sz="3200" dirty="0" smtClean="0">
              <a:solidFill>
                <a:srgbClr val="40BAC8"/>
              </a:solidFill>
              <a:latin typeface="DIN Next LT Pro" panose="020B0503020203050203" pitchFamily="34" charset="0"/>
            </a:endParaRPr>
          </a:p>
          <a:p>
            <a:pPr marL="971550" lvl="1" indent="-514350">
              <a:buAutoNum type="arabicPeriod"/>
            </a:pPr>
            <a:endParaRPr lang="en-US" sz="3200" dirty="0" smtClean="0">
              <a:solidFill>
                <a:srgbClr val="72C5A1"/>
              </a:solidFill>
              <a:latin typeface="DIN Next LT Pro" panose="020B05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Step 4: It’s Go Time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How are the results?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If there are no issues, skip to step 5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If there are issues, let’s dig in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If the issue is with a Medium or Low criticality function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You have some options</a:t>
            </a:r>
            <a:endParaRPr lang="en-US" sz="3200" dirty="0" smtClean="0">
              <a:solidFill>
                <a:srgbClr val="40BAC8"/>
              </a:solidFill>
              <a:latin typeface="DIN Next LT Pro" panose="020B0503020203050203" pitchFamily="34" charset="0"/>
            </a:endParaRPr>
          </a:p>
          <a:p>
            <a:pPr marL="971550" lvl="1" indent="-514350">
              <a:buAutoNum type="arabicPeriod"/>
            </a:pPr>
            <a:endParaRPr lang="en-US" sz="3200" dirty="0" smtClean="0">
              <a:solidFill>
                <a:srgbClr val="72C5A1"/>
              </a:solidFill>
              <a:latin typeface="DIN Next LT Pro" panose="020B05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Step 4: It’s Go Time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Medium or Low?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Do nothing, because the functionality isn’t critical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Contact the plugin dev, find out what the timeframe is for an update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If quick, wait to upgrade, if longer, you may decide to upgrade without it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Replace the functionality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You could build something custom to replace it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You could find an alternate plugin to use instead</a:t>
            </a:r>
          </a:p>
          <a:p>
            <a:pPr marL="971550" lvl="1" indent="-514350">
              <a:buAutoNum type="arabicPeriod"/>
            </a:pPr>
            <a:endParaRPr lang="en-US" sz="3200" dirty="0" smtClean="0">
              <a:solidFill>
                <a:srgbClr val="72C5A1"/>
              </a:solidFill>
              <a:latin typeface="DIN Next LT Pro" panose="020B05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Step 4: It’s Go Time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High?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Contact the plugin dev, find out what the timeframe is for an update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This will completely determine when you can upgrade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Replace the functionality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You could build something custom to replace it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You could find an alternate plugin to use instead</a:t>
            </a:r>
          </a:p>
          <a:p>
            <a:pPr marL="971550" lvl="1" indent="-514350">
              <a:buAutoNum type="arabicPeriod"/>
            </a:pPr>
            <a:endParaRPr lang="en-US" sz="3200" dirty="0" smtClean="0">
              <a:solidFill>
                <a:srgbClr val="72C5A1"/>
              </a:solidFill>
              <a:latin typeface="DIN Next LT Pro" panose="020B05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Step 5: Worry Free Upgrade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Once all issues have been resolved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You will have a much better understanding of your site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You won’t fear the upgrade button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You will be ready for any maintenance or security upgrades that are released, no testing needed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You will have a game plan for the next functional upgrade</a:t>
            </a:r>
            <a:endParaRPr lang="en-US" sz="3200" dirty="0" smtClean="0">
              <a:solidFill>
                <a:srgbClr val="40BAC8"/>
              </a:solidFill>
              <a:latin typeface="DIN Next LT Pro" panose="020B0503020203050203" pitchFamily="34" charset="0"/>
            </a:endParaRPr>
          </a:p>
          <a:p>
            <a:pPr marL="971550" lvl="1" indent="-514350">
              <a:buAutoNum type="arabicPeriod"/>
            </a:pPr>
            <a:endParaRPr lang="en-US" sz="3200" dirty="0" smtClean="0">
              <a:solidFill>
                <a:srgbClr val="72C5A1"/>
              </a:solidFill>
              <a:latin typeface="DIN Next LT Pro" panose="020B05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Step 5: Worry Free Upgrade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Preparing for Next Time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If you documented everything you did, this process will take half the time in the future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If you manage lots of sites, the testing plans and communication to </a:t>
            </a:r>
            <a:r>
              <a:rPr lang="en-US" sz="3600" dirty="0" err="1" smtClean="0">
                <a:solidFill>
                  <a:srgbClr val="72C5A1"/>
                </a:solidFill>
                <a:latin typeface="DIN Next LT Pro" panose="020B0503020203050203" pitchFamily="34" charset="0"/>
              </a:rPr>
              <a:t>devs</a:t>
            </a:r>
            <a:r>
              <a:rPr lang="en-US" sz="3600" dirty="0" smtClean="0">
                <a:solidFill>
                  <a:srgbClr val="72C5A1"/>
                </a:solidFill>
                <a:latin typeface="DIN Next LT Pro" panose="020B0503020203050203" pitchFamily="34" charset="0"/>
              </a:rPr>
              <a:t> gets easier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Ensure you plan your time accordingly over the next quarter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Following this plan takes time, but it also means a lot less surprises</a:t>
            </a:r>
            <a:endParaRPr lang="en-US" sz="3200" dirty="0" smtClean="0">
              <a:solidFill>
                <a:srgbClr val="40BAC8"/>
              </a:solidFill>
              <a:latin typeface="DIN Next LT Pro" panose="020B0503020203050203" pitchFamily="34" charset="0"/>
            </a:endParaRPr>
          </a:p>
          <a:p>
            <a:pPr marL="971550" lvl="1" indent="-514350">
              <a:buAutoNum type="arabicPeriod"/>
            </a:pPr>
            <a:endParaRPr lang="en-US" sz="3200" dirty="0" smtClean="0">
              <a:solidFill>
                <a:srgbClr val="72C5A1"/>
              </a:solidFill>
              <a:latin typeface="DIN Next LT Pro" panose="020B05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5250"/>
            <a:ext cx="7236094" cy="117488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DIN Next LT Pro Medium" panose="020B0603020203050203" pitchFamily="34" charset="0"/>
              </a:rPr>
              <a:t>WordPress Upgrades: Ready, Set, Go!</a:t>
            </a:r>
            <a:endParaRPr lang="en-US" sz="8400" dirty="0">
              <a:solidFill>
                <a:schemeClr val="bg1"/>
              </a:solidFill>
              <a:latin typeface="DIN Next LT Pro Light" panose="020B030302020305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8339" y="2635250"/>
            <a:ext cx="115053" cy="1174885"/>
          </a:xfrm>
          <a:prstGeom prst="rect">
            <a:avLst/>
          </a:prstGeom>
          <a:solidFill>
            <a:srgbClr val="EB6126"/>
          </a:solidFill>
          <a:ln>
            <a:solidFill>
              <a:srgbClr val="EB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6094" y="2635250"/>
            <a:ext cx="4440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Experience From </a:t>
            </a:r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dirty="0" smtClean="0">
                <a:solidFill>
                  <a:schemeClr val="bg1"/>
                </a:solidFill>
              </a:rPr>
              <a:t>ver a Million WordPress Upgrades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7885" y="5662246"/>
            <a:ext cx="707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Presented by Dustin Meza @ </a:t>
            </a:r>
            <a:r>
              <a:rPr lang="en-US" dirty="0" err="1" smtClean="0">
                <a:solidFill>
                  <a:schemeClr val="accent2"/>
                </a:solidFill>
              </a:rPr>
              <a:t>WordCamp</a:t>
            </a:r>
            <a:r>
              <a:rPr lang="en-US" dirty="0" smtClean="0">
                <a:solidFill>
                  <a:schemeClr val="accent2"/>
                </a:solidFill>
              </a:rPr>
              <a:t> Scranton July 18</a:t>
            </a:r>
            <a:r>
              <a:rPr lang="en-US" baseline="30000" dirty="0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,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19" y="442156"/>
            <a:ext cx="4645161" cy="15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0" y="1309530"/>
            <a:ext cx="5518150" cy="554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44" y="365125"/>
            <a:ext cx="10515600" cy="91757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Dustin Meza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6" y="2078601"/>
            <a:ext cx="3394326" cy="3394326"/>
          </a:xfrm>
          <a:prstGeom prst="rect">
            <a:avLst/>
          </a:prstGeom>
        </p:spPr>
      </p:pic>
      <p:pic>
        <p:nvPicPr>
          <p:cNvPr id="1028" name="Picture 4" descr="http://www.acornered.com/wp-content/uploads/2015/02/wpeng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53" y="1696915"/>
            <a:ext cx="2528823" cy="6439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0" name="Picture 6" descr="http://fffe9bc8d379f5d9b3c3-d779e61260c4409669bae92f3dce320b.r19.cf1.rackcdn.com/Rackspac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52" y="3418440"/>
            <a:ext cx="2528823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1952" y="1788039"/>
            <a:ext cx="570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Director of Customer Experience Operations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7586" y="3544932"/>
            <a:ext cx="4463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Senior Manager, Cloud Operations</a:t>
            </a:r>
          </a:p>
        </p:txBody>
      </p:sp>
      <p:pic>
        <p:nvPicPr>
          <p:cNvPr id="1032" name="Picture 8" descr="https://admin.xosn.com/pics22/0/XM/XMIRKSIVTMOUQFI.20080229170215.jpg?DB_OEM_ID=131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52" y="5141348"/>
            <a:ext cx="2528823" cy="91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26247" y="5431235"/>
            <a:ext cx="341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 Business Management</a:t>
            </a:r>
          </a:p>
        </p:txBody>
      </p:sp>
    </p:spTree>
    <p:extLst>
      <p:ext uri="{BB962C8B-B14F-4D97-AF65-F5344CB8AC3E}">
        <p14:creationId xmlns:p14="http://schemas.microsoft.com/office/powerpoint/2010/main" val="29588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Why Should You Listen To Me?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591" y="1472947"/>
            <a:ext cx="3337442" cy="1551180"/>
          </a:xfrm>
          <a:prstGeom prst="snip1Rect">
            <a:avLst/>
          </a:prstGeom>
          <a:solidFill>
            <a:srgbClr val="F6C4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Own the Entire WordPress Upgrade Process @ WP Engine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23591" y="4445628"/>
            <a:ext cx="3337442" cy="1551180"/>
          </a:xfrm>
          <a:prstGeom prst="snip1Rect">
            <a:avLst/>
          </a:prstGeom>
          <a:solidFill>
            <a:srgbClr val="40BA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Handled every upgrade deferral request for 2+ years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357760" y="1598167"/>
            <a:ext cx="3337442" cy="1551180"/>
          </a:xfrm>
          <a:prstGeom prst="snip1Rect">
            <a:avLst/>
          </a:prstGeom>
          <a:solidFill>
            <a:srgbClr val="72C5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Upgrading WordPress since version 3.5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8357760" y="4445628"/>
            <a:ext cx="3337442" cy="1551180"/>
          </a:xfrm>
          <a:prstGeom prst="snip1Rect">
            <a:avLst/>
          </a:prstGeom>
          <a:solidFill>
            <a:srgbClr val="EB61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We’ve performed over 1 million upgrades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  <p:pic>
        <p:nvPicPr>
          <p:cNvPr id="3074" name="Picture 2" descr="http://www.codefaktory.com/wp-content/uploads/2013/11/wordpres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65" y="2848210"/>
            <a:ext cx="1949270" cy="194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Disclaimer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My advice is based on my experience and what I have seen work for customers</a:t>
            </a:r>
          </a:p>
          <a:p>
            <a:pPr marL="514350" indent="-514350">
              <a:buAutoNum type="arabicPeriod"/>
            </a:pPr>
            <a:endParaRPr lang="en-US" sz="3600" dirty="0" smtClean="0">
              <a:solidFill>
                <a:schemeClr val="bg1"/>
              </a:solidFill>
              <a:latin typeface="DIN Next LT Pro" panose="020B0503020203050203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Every site is unique</a:t>
            </a:r>
          </a:p>
          <a:p>
            <a:pPr marL="514350" indent="-514350">
              <a:buAutoNum type="arabicPeriod"/>
            </a:pPr>
            <a:endParaRPr lang="en-US" sz="3600" dirty="0" smtClean="0">
              <a:solidFill>
                <a:srgbClr val="F6C443"/>
              </a:solidFill>
              <a:latin typeface="DIN Next LT Pro" panose="020B0503020203050203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There’s most likely an exception to every rule</a:t>
            </a:r>
          </a:p>
          <a:p>
            <a:pPr marL="514350" indent="-514350">
              <a:buAutoNum type="arabicPeriod"/>
            </a:pPr>
            <a:endParaRPr lang="en-US" sz="3600" dirty="0" smtClean="0">
              <a:solidFill>
                <a:srgbClr val="72C5A1"/>
              </a:solidFill>
              <a:latin typeface="DIN Next LT Pro" panose="020B0503020203050203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EB6126"/>
                </a:solidFill>
                <a:latin typeface="DIN Next LT Pro" panose="020B0503020203050203" pitchFamily="34" charset="0"/>
              </a:rPr>
              <a:t>You will need to dedicate time, but it’s well worth it</a:t>
            </a:r>
            <a:endParaRPr lang="en-US" sz="3600" dirty="0">
              <a:solidFill>
                <a:srgbClr val="EB6126"/>
              </a:solidFill>
              <a:latin typeface="DIN Next LT Pro" panose="020B05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  <p:pic>
        <p:nvPicPr>
          <p:cNvPr id="2050" name="Picture 2" descr="https://systemcenterguru.files.wordpress.com/2013/10/disclaim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07" y="2133433"/>
            <a:ext cx="2013157" cy="17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What People are Saying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3999062" y="2749421"/>
            <a:ext cx="3959525" cy="23118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don’t need the upgrade because my site just works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55917" y="1443978"/>
            <a:ext cx="3959525" cy="23118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There are so many updates, I can’t keep up</a:t>
            </a:r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8076196" y="1443977"/>
            <a:ext cx="3959525" cy="23118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always stay 1 version behind so they can work out the bugs</a:t>
            </a:r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147727" y="4216142"/>
            <a:ext cx="3959525" cy="23118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could I ever know what an update will do to my site?</a:t>
            </a:r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7735677" y="4216142"/>
            <a:ext cx="3959525" cy="23118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WordPress upgrades always break my sites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62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The Struggle is Real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  <p:pic>
        <p:nvPicPr>
          <p:cNvPr id="4098" name="Picture 2" descr="http://2.bp.blogspot.com/-b6oRtSKpKvc/UcV-mgBab5I/AAAAAAAAJaE/Ygepe6RWCVA/s1600/decisions+and+choi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96" y="1798698"/>
            <a:ext cx="2329013" cy="17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algur.me/wp-content/uploads/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39" y="2299030"/>
            <a:ext cx="2823592" cy="21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h05.deviantart.net/fs44/300W/f/2009/115/b/7/b75784d907a3df2ee3336c199dccb9b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7" y="3888471"/>
            <a:ext cx="1893648" cy="21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krisimetzen.files.wordpress.com/2013/11/alexh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25" y="4762525"/>
            <a:ext cx="5014302" cy="167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What is an Upgrade?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Feature/Functional Upgrade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An upgrade that adds or removes features and functionality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A major (x.</a:t>
            </a:r>
            <a:r>
              <a:rPr lang="en-US" sz="3200" dirty="0" smtClean="0">
                <a:solidFill>
                  <a:schemeClr val="bg1"/>
                </a:solidFill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latin typeface="DIN Next LT Pro" panose="020B0503020203050203" pitchFamily="34" charset="0"/>
              </a:rPr>
              <a:t>) or minor (4.x) version increase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Maintenance Upgrade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An upgrade that that fixes bugs, it does not add or remove features or functionality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solidFill>
                  <a:srgbClr val="F6C443"/>
                </a:solidFill>
                <a:latin typeface="DIN Next LT Pro" panose="020B0503020203050203" pitchFamily="34" charset="0"/>
              </a:rPr>
              <a:t>A point/dot release (4.2.x)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Security Upgrade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An upgrade that closes security vulnerabilities, it does not add or remove features or functionality, unless the functionality itself was vulnerable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rgbClr val="40BAC8"/>
                </a:solidFill>
                <a:latin typeface="DIN Next LT Pro" panose="020B0503020203050203" pitchFamily="34" charset="0"/>
              </a:rPr>
              <a:t>A point/dot release (4.2.x)</a:t>
            </a:r>
          </a:p>
          <a:p>
            <a:pPr marL="0" indent="0">
              <a:buNone/>
            </a:pPr>
            <a:endParaRPr lang="en-US" sz="3600" dirty="0" smtClean="0">
              <a:solidFill>
                <a:srgbClr val="72C5A1"/>
              </a:solidFill>
              <a:latin typeface="DIN Next LT Pro" panose="020B05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6C443"/>
                </a:solidFill>
                <a:latin typeface="DIN Next LT Pro Medium" panose="020B0603020203050203" pitchFamily="34" charset="0"/>
              </a:rPr>
              <a:t>What is an Upgrade?</a:t>
            </a:r>
            <a:endParaRPr lang="en-US" sz="6000" dirty="0">
              <a:solidFill>
                <a:srgbClr val="F6C443"/>
              </a:solidFill>
              <a:latin typeface="DIN Next LT Pro Medium" panose="020B060302020305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84" y="6021982"/>
            <a:ext cx="681037" cy="681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088" y="2002536"/>
            <a:ext cx="3255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Core </a:t>
            </a:r>
            <a:r>
              <a:rPr lang="en-US" sz="4400" dirty="0" err="1" smtClean="0">
                <a:solidFill>
                  <a:schemeClr val="bg1"/>
                </a:solidFill>
              </a:rPr>
              <a:t>Contributers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3959352" y="2295144"/>
            <a:ext cx="859536" cy="8778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2936" y="2002536"/>
            <a:ext cx="3090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Community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8449056" y="2221093"/>
            <a:ext cx="1362456" cy="102592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12096" y="2341090"/>
            <a:ext cx="1865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Beta(n)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088" y="4761710"/>
            <a:ext cx="1865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Beta(n)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3968496" y="4707518"/>
            <a:ext cx="859536" cy="8778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02936" y="4423155"/>
            <a:ext cx="2679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Bug Reports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8449056" y="4633467"/>
            <a:ext cx="1362456" cy="102592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92640" y="4423155"/>
            <a:ext cx="2499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Release Candidate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1045</Words>
  <Application>Microsoft Office PowerPoint</Application>
  <PresentationFormat>Widescreen</PresentationFormat>
  <Paragraphs>134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DIN Next LT Pro</vt:lpstr>
      <vt:lpstr>DIN Next LT Pro Light</vt:lpstr>
      <vt:lpstr>DIN Next LT Pro Medium</vt:lpstr>
      <vt:lpstr>Wingdings</vt:lpstr>
      <vt:lpstr>Office Theme</vt:lpstr>
      <vt:lpstr>WordPress Upgrades: Ready, Set, Go!</vt:lpstr>
      <vt:lpstr>WordPress Upgrades: Ready, Set, Go!</vt:lpstr>
      <vt:lpstr>Dustin Meza</vt:lpstr>
      <vt:lpstr>Why Should You Listen To Me?</vt:lpstr>
      <vt:lpstr>Disclaimer</vt:lpstr>
      <vt:lpstr>What People are Saying</vt:lpstr>
      <vt:lpstr>The Struggle is Real</vt:lpstr>
      <vt:lpstr>What is an Upgrade?</vt:lpstr>
      <vt:lpstr>What is an Upgrade?</vt:lpstr>
      <vt:lpstr>Maintenance is a Must</vt:lpstr>
      <vt:lpstr>A Well Oiled Machine</vt:lpstr>
      <vt:lpstr>Step 1: Get to Know Your Site</vt:lpstr>
      <vt:lpstr>PowerPoint Presentation</vt:lpstr>
      <vt:lpstr>Step 1: Get to Know Your Site</vt:lpstr>
      <vt:lpstr>Step 2: Get to Know Your Devs</vt:lpstr>
      <vt:lpstr>Step 3: Get to Know the Future</vt:lpstr>
      <vt:lpstr>PowerPoint Presentation</vt:lpstr>
      <vt:lpstr>Step 3: Get to Know the Future</vt:lpstr>
      <vt:lpstr>PowerPoint Presentation</vt:lpstr>
      <vt:lpstr>Step 3: Get to Know the Future</vt:lpstr>
      <vt:lpstr>Step 4: It’s Go Time</vt:lpstr>
      <vt:lpstr>Step 4: It’s Go Time</vt:lpstr>
      <vt:lpstr>Step 4: It’s Go Time</vt:lpstr>
      <vt:lpstr>Step 5: Worry Free Upgrade</vt:lpstr>
      <vt:lpstr>Step 5: Worry Free Upgrade</vt:lpstr>
      <vt:lpstr>WordPress Upgrades: Ready, Set, Go!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Armknecht</dc:creator>
  <cp:lastModifiedBy>Dustin Meza</cp:lastModifiedBy>
  <cp:revision>72</cp:revision>
  <dcterms:created xsi:type="dcterms:W3CDTF">2015-05-05T21:51:30Z</dcterms:created>
  <dcterms:modified xsi:type="dcterms:W3CDTF">2015-07-19T15:36:12Z</dcterms:modified>
</cp:coreProperties>
</file>